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8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52" r:id="rId101"/>
    <p:sldId id="354" r:id="rId102"/>
    <p:sldId id="340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  <p:sldId id="429" r:id="rId154"/>
    <p:sldId id="440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9" r:id="rId163"/>
    <p:sldId id="441" r:id="rId164"/>
    <p:sldId id="442" r:id="rId165"/>
    <p:sldId id="437" r:id="rId166"/>
    <p:sldId id="438" r:id="rId1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52"/>
            <p14:sldId id="354"/>
            <p14:sldId id="340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  <p14:section name="11. Observer" id="{5C9A5CE6-468E-4432-A798-2D85E4C48130}">
          <p14:sldIdLst>
            <p14:sldId id="429"/>
            <p14:sldId id="440"/>
            <p14:sldId id="430"/>
            <p14:sldId id="431"/>
            <p14:sldId id="432"/>
            <p14:sldId id="433"/>
            <p14:sldId id="434"/>
            <p14:sldId id="435"/>
            <p14:sldId id="436"/>
            <p14:sldId id="439"/>
            <p14:sldId id="441"/>
            <p14:sldId id="442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03.08.2022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/csharp/example/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hyperlink" Target="https://www.dofactory.com/net/observer-design-pattern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E98E6-CE87-4662-8D64-A2AD413EC93B}"/>
              </a:ext>
            </a:extLst>
          </p:cNvPr>
          <p:cNvSpPr txBox="1"/>
          <p:nvPr/>
        </p:nvSpPr>
        <p:spPr>
          <a:xfrm>
            <a:off x="9966035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B84A47-589B-43B2-96C8-1E51D1C7327F}"/>
              </a:ext>
            </a:extLst>
          </p:cNvPr>
          <p:cNvSpPr txBox="1"/>
          <p:nvPr/>
        </p:nvSpPr>
        <p:spPr>
          <a:xfrm>
            <a:off x="9975560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CD318-4243-4627-886F-179D5EF3FD02}"/>
              </a:ext>
            </a:extLst>
          </p:cNvPr>
          <p:cNvSpPr txBox="1"/>
          <p:nvPr/>
        </p:nvSpPr>
        <p:spPr>
          <a:xfrm>
            <a:off x="11144209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  <p:bldP spid="21" grpId="1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highlight>
                  <a:srgbClr val="000000"/>
                </a:highlight>
              </a:rPr>
              <a:t>More complex </a:t>
            </a:r>
            <a:r>
              <a:rPr lang="en-US" u="sng" dirty="0">
                <a:effectLst/>
                <a:highlight>
                  <a:srgbClr val="000000"/>
                </a:highlight>
              </a:rPr>
              <a:t>functionalities</a:t>
            </a:r>
            <a:r>
              <a:rPr lang="en-US" dirty="0">
                <a:effectLst/>
                <a:highlight>
                  <a:srgbClr val="000000"/>
                </a:highlight>
              </a:rPr>
              <a:t> from</a:t>
            </a:r>
            <a:br>
              <a:rPr lang="en-US" dirty="0">
                <a:effectLst/>
                <a:highlight>
                  <a:srgbClr val="000000"/>
                </a:highlight>
              </a:rPr>
            </a:br>
            <a:r>
              <a:rPr lang="en-US" dirty="0">
                <a:effectLst/>
                <a:highlight>
                  <a:srgbClr val="000000"/>
                </a:highlight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11. Observer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Notify</a:t>
            </a:r>
            <a:r>
              <a:rPr lang="en-US" sz="1800" cap="none" dirty="0">
                <a:highlight>
                  <a:srgbClr val="000000"/>
                </a:highlight>
              </a:rPr>
              <a:t> others when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an object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was 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pattern allows to create a </a:t>
            </a:r>
            <a:r>
              <a:rPr lang="en-US" sz="1800" b="1" cap="none" dirty="0">
                <a:highlight>
                  <a:srgbClr val="000000"/>
                </a:highlight>
              </a:rPr>
              <a:t>one-to-many</a:t>
            </a:r>
            <a:r>
              <a:rPr lang="en-US" sz="1800" cap="none" dirty="0">
                <a:highlight>
                  <a:srgbClr val="000000"/>
                </a:highlight>
              </a:rPr>
              <a:t> relationship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between </a:t>
            </a:r>
            <a:r>
              <a:rPr lang="en-US" sz="1800" b="1" cap="none" dirty="0">
                <a:highlight>
                  <a:srgbClr val="000000"/>
                </a:highlight>
              </a:rPr>
              <a:t>observed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publisher</a:t>
            </a:r>
            <a:r>
              <a:rPr lang="en-US" sz="1800" cap="none" dirty="0">
                <a:highlight>
                  <a:srgbClr val="000000"/>
                </a:highlight>
              </a:rPr>
              <a:t>) object and its </a:t>
            </a:r>
            <a:r>
              <a:rPr lang="en-US" sz="1800" b="1" cap="none" dirty="0">
                <a:highlight>
                  <a:srgbClr val="000000"/>
                </a:highlight>
              </a:rPr>
              <a:t>observers</a:t>
            </a:r>
            <a:br>
              <a:rPr lang="en-US" sz="1800" b="1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subscribers</a:t>
            </a:r>
            <a:r>
              <a:rPr lang="en-US" sz="1800" cap="none" dirty="0">
                <a:highlight>
                  <a:srgbClr val="000000"/>
                </a:highlight>
              </a:rPr>
              <a:t>) that are going to be </a:t>
            </a:r>
            <a:r>
              <a:rPr lang="en-US" sz="1800" b="1" cap="none" dirty="0">
                <a:highlight>
                  <a:srgbClr val="000000"/>
                </a:highlight>
              </a:rPr>
              <a:t>notified</a:t>
            </a:r>
            <a:r>
              <a:rPr lang="en-US" sz="1800" cap="none" dirty="0">
                <a:highlight>
                  <a:srgbClr val="000000"/>
                </a:highlight>
              </a:rPr>
              <a:t> as soon as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the observed object is </a:t>
            </a:r>
            <a:r>
              <a:rPr lang="en-US" sz="1800" b="1" cap="none" dirty="0">
                <a:highlight>
                  <a:srgbClr val="000000"/>
                </a:highlight>
              </a:rPr>
              <a:t>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Observer Design Pattern">
            <a:extLst>
              <a:ext uri="{FF2B5EF4-FFF2-40B4-BE49-F238E27FC236}">
                <a16:creationId xmlns:a16="http://schemas.microsoft.com/office/drawing/2014/main" id="{985EDF87-C5F5-4422-BDC6-C2BA1B53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257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Possible to introduce new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without changing anything on the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state. Independency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Clean way of propagating states: </a:t>
            </a:r>
            <a:r>
              <a:rPr lang="en-US" dirty="0">
                <a:highlight>
                  <a:srgbClr val="000000"/>
                </a:highlight>
              </a:rPr>
              <a:t>Creating many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to listen one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. Objects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not subscribing to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are not affected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Creating relations between objects in real-time:</a:t>
            </a:r>
            <a:r>
              <a:rPr lang="en-US" dirty="0">
                <a:highlight>
                  <a:srgbClr val="000000"/>
                </a:highlight>
              </a:rPr>
              <a:t> you can </a:t>
            </a:r>
            <a:r>
              <a:rPr lang="en-US" b="1" dirty="0">
                <a:highlight>
                  <a:srgbClr val="000000"/>
                </a:highlight>
              </a:rPr>
              <a:t>Subscribe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highlight>
                  <a:srgbClr val="000000"/>
                </a:highlight>
              </a:rPr>
              <a:t>Unsubscribe</a:t>
            </a:r>
            <a:r>
              <a:rPr lang="en-US" dirty="0">
                <a:highlight>
                  <a:srgbClr val="000000"/>
                </a:highlight>
              </a:rPr>
              <a:t> anytime; this connection does not need to be predefined as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classical inheritance/usage OOP relationship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Fire and forget: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notified in a hard to predict order</a:t>
            </a:r>
          </a:p>
        </p:txBody>
      </p:sp>
    </p:spTree>
    <p:extLst>
      <p:ext uri="{BB962C8B-B14F-4D97-AF65-F5344CB8AC3E}">
        <p14:creationId xmlns:p14="http://schemas.microsoft.com/office/powerpoint/2010/main" val="31717931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https://refactoring.guru/design-patterns/observer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https://refactoring.guru/design-patterns/observer/csharp/example/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https://www.dofactory.com/net/observer-design-pattern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14270-356E-4A6B-AD3F-38CA118E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913" y="4603472"/>
            <a:ext cx="7882174" cy="141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3F92A-B17D-44AB-A7A3-44008203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93" y="1456267"/>
            <a:ext cx="4543213" cy="2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86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14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1595459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0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 descr="132,836 Baking Cake Stock Photos, Pictures &amp; Royalty-Free Images - iStock">
            <a:extLst>
              <a:ext uri="{FF2B5EF4-FFF2-40B4-BE49-F238E27FC236}">
                <a16:creationId xmlns:a16="http://schemas.microsoft.com/office/drawing/2014/main" id="{524B8056-B903-4106-9D7B-68811FA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18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-teen black girl standing at the hob in the - stock photo 798628 |  Crushpixel">
            <a:extLst>
              <a:ext uri="{FF2B5EF4-FFF2-40B4-BE49-F238E27FC236}">
                <a16:creationId xmlns:a16="http://schemas.microsoft.com/office/drawing/2014/main" id="{85514639-0661-4E1A-9FED-AF68CBA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3988816"/>
            <a:ext cx="2914651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3,490 Mature Adult Cooking Stock Photos, Pictures &amp; Royalty-Free Images -  iStock">
            <a:extLst>
              <a:ext uri="{FF2B5EF4-FFF2-40B4-BE49-F238E27FC236}">
                <a16:creationId xmlns:a16="http://schemas.microsoft.com/office/drawing/2014/main" id="{05108B54-DE8C-4646-8FF6-76500E76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33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36C70E-94E4-407F-9DFF-A967BC3A778F}"/>
              </a:ext>
            </a:extLst>
          </p:cNvPr>
          <p:cNvSpPr txBox="1">
            <a:spLocks/>
          </p:cNvSpPr>
          <p:nvPr/>
        </p:nvSpPr>
        <p:spPr>
          <a:xfrm>
            <a:off x="9318576" y="2049993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6D904E-CC69-4E9E-8785-1D04A1AF3ABD}"/>
              </a:ext>
            </a:extLst>
          </p:cNvPr>
          <p:cNvSpPr txBox="1">
            <a:spLocks/>
          </p:cNvSpPr>
          <p:nvPr/>
        </p:nvSpPr>
        <p:spPr>
          <a:xfrm>
            <a:off x="7627561" y="436536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is done”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D67CA6-F86A-48B4-97ED-369FC5528667}"/>
              </a:ext>
            </a:extLst>
          </p:cNvPr>
          <p:cNvSpPr txBox="1">
            <a:spLocks/>
          </p:cNvSpPr>
          <p:nvPr/>
        </p:nvSpPr>
        <p:spPr>
          <a:xfrm>
            <a:off x="7627560" y="4979804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“Yes, I want to try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000000"/>
                </a:highlight>
              </a:rPr>
              <a:t>  the cake as well”</a:t>
            </a:r>
            <a:endParaRPr lang="en-US" sz="1600" b="1" dirty="0">
              <a:solidFill>
                <a:schemeClr val="tx2">
                  <a:lumMod val="5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086788-20AA-4A9F-9C60-356E1C01FA97}"/>
              </a:ext>
            </a:extLst>
          </p:cNvPr>
          <p:cNvSpPr txBox="1">
            <a:spLocks/>
          </p:cNvSpPr>
          <p:nvPr/>
        </p:nvSpPr>
        <p:spPr>
          <a:xfrm>
            <a:off x="9318576" y="1673445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1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4CE84C-D999-41F1-AC1D-654436255C3C}"/>
              </a:ext>
            </a:extLst>
          </p:cNvPr>
          <p:cNvSpPr txBox="1">
            <a:spLocks/>
          </p:cNvSpPr>
          <p:nvPr/>
        </p:nvSpPr>
        <p:spPr>
          <a:xfrm>
            <a:off x="7627561" y="3988816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Observers: 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2</a:t>
            </a:r>
            <a:endParaRPr lang="en-US" sz="1600" b="1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10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0" grpId="0"/>
      <p:bldP spid="21" grpId="0"/>
      <p:bldP spid="2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080B5A-B2FC-4EA1-83C0-B268C9858EC2}"/>
              </a:ext>
            </a:extLst>
          </p:cNvPr>
          <p:cNvGrpSpPr/>
          <p:nvPr/>
        </p:nvGrpSpPr>
        <p:grpSpPr>
          <a:xfrm>
            <a:off x="2378572" y="2126673"/>
            <a:ext cx="2969283" cy="2992176"/>
            <a:chOff x="2378572" y="2126673"/>
            <a:chExt cx="2969283" cy="299217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4D67CA6-F86A-48B4-97ED-369FC5528667}"/>
                </a:ext>
              </a:extLst>
            </p:cNvPr>
            <p:cNvSpPr txBox="1">
              <a:spLocks/>
            </p:cNvSpPr>
            <p:nvPr/>
          </p:nvSpPr>
          <p:spPr>
            <a:xfrm>
              <a:off x="2378573" y="4504409"/>
              <a:ext cx="2969282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The source of news in app =&gt; </a:t>
              </a:r>
              <a:r>
                <a:rPr lang="en-US" sz="1600" b="1" dirty="0">
                  <a:highlight>
                    <a:srgbClr val="000000"/>
                  </a:highlight>
                </a:rPr>
                <a:t>push notification</a:t>
              </a:r>
              <a:r>
                <a:rPr lang="en-US" sz="1600" dirty="0">
                  <a:highlight>
                    <a:srgbClr val="000000"/>
                  </a:highlight>
                </a:rPr>
                <a:t> recipients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050" name="Picture 2" descr="cdn-images-1.medium.com/fit/t/1600/480/1*FzSIaXspL...">
              <a:extLst>
                <a:ext uri="{FF2B5EF4-FFF2-40B4-BE49-F238E27FC236}">
                  <a16:creationId xmlns:a16="http://schemas.microsoft.com/office/drawing/2014/main" id="{47F27425-756A-409B-8D6F-EF7C4A0E5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6" r="28485"/>
            <a:stretch/>
          </p:blipFill>
          <p:spPr bwMode="auto">
            <a:xfrm>
              <a:off x="2378572" y="2126673"/>
              <a:ext cx="2969282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8517A-AA8E-4006-A2E1-9CBB6FE7EBF2}"/>
              </a:ext>
            </a:extLst>
          </p:cNvPr>
          <p:cNvGrpSpPr/>
          <p:nvPr/>
        </p:nvGrpSpPr>
        <p:grpSpPr>
          <a:xfrm>
            <a:off x="6844148" y="2126673"/>
            <a:ext cx="2835716" cy="2992176"/>
            <a:chOff x="6844148" y="2126673"/>
            <a:chExt cx="2835716" cy="2992176"/>
          </a:xfrm>
        </p:grpSpPr>
        <p:pic>
          <p:nvPicPr>
            <p:cNvPr id="2052" name="Picture 4" descr="3 Easy Tips to Boost Your Newsletter Sign Ups — Sassy Digital">
              <a:extLst>
                <a:ext uri="{FF2B5EF4-FFF2-40B4-BE49-F238E27FC236}">
                  <a16:creationId xmlns:a16="http://schemas.microsoft.com/office/drawing/2014/main" id="{93B1D341-BAE7-4CA8-A78D-629352918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3222" r="2486" b="6142"/>
            <a:stretch/>
          </p:blipFill>
          <p:spPr bwMode="auto">
            <a:xfrm>
              <a:off x="6844148" y="2126673"/>
              <a:ext cx="2835716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13AA33B-0853-45DC-AF1D-3A7C702C02A9}"/>
                </a:ext>
              </a:extLst>
            </p:cNvPr>
            <p:cNvSpPr txBox="1">
              <a:spLocks/>
            </p:cNvSpPr>
            <p:nvPr/>
          </p:nvSpPr>
          <p:spPr>
            <a:xfrm>
              <a:off x="7259860" y="4504409"/>
              <a:ext cx="2004291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Subscribing to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 </a:t>
              </a:r>
              <a:r>
                <a:rPr lang="en-US" sz="1600" b="1" dirty="0">
                  <a:highlight>
                    <a:srgbClr val="000000"/>
                  </a:highlight>
                </a:rPr>
                <a:t>newsletter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FE375F-42CE-4F33-B08B-891BFA527719}"/>
              </a:ext>
            </a:extLst>
          </p:cNvPr>
          <p:cNvSpPr txBox="1">
            <a:spLocks/>
          </p:cNvSpPr>
          <p:nvPr/>
        </p:nvSpPr>
        <p:spPr>
          <a:xfrm>
            <a:off x="309497" y="6180810"/>
            <a:ext cx="2627667" cy="3400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The technology of </a:t>
            </a:r>
            <a:r>
              <a:rPr lang="en-US" sz="1600" b="1" dirty="0">
                <a:highlight>
                  <a:srgbClr val="000000"/>
                </a:highlight>
              </a:rPr>
              <a:t>webhooks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46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151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3AAB5-7352-452E-AED7-A92548DACD23}"/>
              </a:ext>
            </a:extLst>
          </p:cNvPr>
          <p:cNvGrpSpPr/>
          <p:nvPr/>
        </p:nvGrpSpPr>
        <p:grpSpPr>
          <a:xfrm>
            <a:off x="1027586" y="2990752"/>
            <a:ext cx="4476750" cy="2197149"/>
            <a:chOff x="1027586" y="2089101"/>
            <a:chExt cx="4476750" cy="2197149"/>
          </a:xfrm>
        </p:grpSpPr>
        <p:pic>
          <p:nvPicPr>
            <p:cNvPr id="3074" name="Picture 2" descr="Subscription mechanism">
              <a:extLst>
                <a:ext uri="{FF2B5EF4-FFF2-40B4-BE49-F238E27FC236}">
                  <a16:creationId xmlns:a16="http://schemas.microsoft.com/office/drawing/2014/main" id="{9FA5205D-76D5-4852-B31B-90465C902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86" y="2571750"/>
              <a:ext cx="4476750" cy="1714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EF7A181-B163-4167-B5AB-131B0E02FA39}"/>
                </a:ext>
              </a:extLst>
            </p:cNvPr>
            <p:cNvSpPr txBox="1">
              <a:spLocks/>
            </p:cNvSpPr>
            <p:nvPr/>
          </p:nvSpPr>
          <p:spPr>
            <a:xfrm>
              <a:off x="2547873" y="2089101"/>
              <a:ext cx="1436176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1. Subscribing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4A3CFE-492D-46D9-AFE1-33BB15B5D17E}"/>
              </a:ext>
            </a:extLst>
          </p:cNvPr>
          <p:cNvGrpSpPr/>
          <p:nvPr/>
        </p:nvGrpSpPr>
        <p:grpSpPr>
          <a:xfrm>
            <a:off x="6780213" y="2089100"/>
            <a:ext cx="4381500" cy="4006900"/>
            <a:chOff x="6990195" y="2089100"/>
            <a:chExt cx="4381500" cy="4006900"/>
          </a:xfrm>
        </p:grpSpPr>
        <p:pic>
          <p:nvPicPr>
            <p:cNvPr id="3076" name="Picture 4" descr="Notification methods">
              <a:extLst>
                <a:ext uri="{FF2B5EF4-FFF2-40B4-BE49-F238E27FC236}">
                  <a16:creationId xmlns:a16="http://schemas.microsoft.com/office/drawing/2014/main" id="{2B09AEE6-A70F-4470-A464-2FE1A7916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195" y="2571750"/>
              <a:ext cx="4381500" cy="3524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9FCF8DB-A610-4332-B5DA-C19BDE6025BF}"/>
                </a:ext>
              </a:extLst>
            </p:cNvPr>
            <p:cNvSpPr txBox="1">
              <a:spLocks/>
            </p:cNvSpPr>
            <p:nvPr/>
          </p:nvSpPr>
          <p:spPr>
            <a:xfrm>
              <a:off x="7884863" y="2089100"/>
              <a:ext cx="2592164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2. Sending / receiving update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BA4F87-26C5-4F74-980B-CA09D3F24F3B}"/>
              </a:ext>
            </a:extLst>
          </p:cNvPr>
          <p:cNvSpPr txBox="1">
            <a:spLocks/>
          </p:cNvSpPr>
          <p:nvPr/>
        </p:nvSpPr>
        <p:spPr>
          <a:xfrm>
            <a:off x="1444128" y="1023216"/>
            <a:ext cx="1991799" cy="94631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The idea behind:</a:t>
            </a:r>
            <a:br>
              <a:rPr lang="en-US" sz="2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Simultaneous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effortless update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06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Observer pattern example">
            <a:extLst>
              <a:ext uri="{FF2B5EF4-FFF2-40B4-BE49-F238E27FC236}">
                <a16:creationId xmlns:a16="http://schemas.microsoft.com/office/drawing/2014/main" id="{EA4F13A9-0A14-4F12-B29C-EA48A21D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022186"/>
            <a:ext cx="48577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015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DF2104-47FA-4F83-A358-E4B5BB0E7CFE}"/>
              </a:ext>
            </a:extLst>
          </p:cNvPr>
          <p:cNvSpPr txBox="1"/>
          <p:nvPr/>
        </p:nvSpPr>
        <p:spPr>
          <a:xfrm>
            <a:off x="166255" y="810758"/>
            <a:ext cx="3491345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_price;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Price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Notify if price changed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 !=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Notify();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&gt; _investors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initPrice)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.Symbol = symbol;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.Price = initPrice;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Methods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79AEE-484A-4CFB-B95B-488FD26CEE5C}"/>
              </a:ext>
            </a:extLst>
          </p:cNvPr>
          <p:cNvSpPr txBox="1"/>
          <p:nvPr/>
        </p:nvSpPr>
        <p:spPr>
          <a:xfrm>
            <a:off x="3786911" y="3392906"/>
            <a:ext cx="3371273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Attach(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._investors.Add(investor);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Detach(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._investors.Remove(investor);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Notify()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200" dirty="0">
                <a:highlight>
                  <a:srgbClr val="000000"/>
                </a:highlight>
              </a:rPr>
              <a:t> investor in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 investor.Update(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3F9C-EC6F-4DC1-84BD-7C647F3D78E5}"/>
              </a:ext>
            </a:extLst>
          </p:cNvPr>
          <p:cNvSpPr txBox="1"/>
          <p:nvPr/>
        </p:nvSpPr>
        <p:spPr>
          <a:xfrm>
            <a:off x="9809018" y="309618"/>
            <a:ext cx="20874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2041-039F-4851-9029-A6CBE7760AD5}"/>
              </a:ext>
            </a:extLst>
          </p:cNvPr>
          <p:cNvSpPr txBox="1"/>
          <p:nvPr/>
        </p:nvSpPr>
        <p:spPr>
          <a:xfrm>
            <a:off x="8405090" y="1382864"/>
            <a:ext cx="349134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_name;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name)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._name = name;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200" dirty="0">
                <a:highlight>
                  <a:srgbClr val="000000"/>
                </a:highlight>
              </a:rPr>
              <a:t>.WriteLine(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$"Stock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{stock.Symbol}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 changed price: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{stock.Price}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"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D739A-C864-4CFB-8DB5-1D0818FA5C1C}"/>
              </a:ext>
            </a:extLst>
          </p:cNvPr>
          <p:cNvSpPr txBox="1"/>
          <p:nvPr/>
        </p:nvSpPr>
        <p:spPr>
          <a:xfrm>
            <a:off x="1300017" y="317487"/>
            <a:ext cx="9190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PUBLISHER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4199C-63EB-4695-BAD7-1F46861ED252}"/>
              </a:ext>
            </a:extLst>
          </p:cNvPr>
          <p:cNvSpPr txBox="1"/>
          <p:nvPr/>
        </p:nvSpPr>
        <p:spPr>
          <a:xfrm>
            <a:off x="8405090" y="863616"/>
            <a:ext cx="100099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SUBSCRIBER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EEAB0-78E8-4205-AAB0-5B15769F83EA}"/>
              </a:ext>
            </a:extLst>
          </p:cNvPr>
          <p:cNvSpPr txBox="1"/>
          <p:nvPr/>
        </p:nvSpPr>
        <p:spPr>
          <a:xfrm>
            <a:off x="3786911" y="2274219"/>
            <a:ext cx="26352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19DF1E-F696-4E08-82FA-FB35FD16345B}"/>
              </a:ext>
            </a:extLst>
          </p:cNvPr>
          <p:cNvGrpSpPr/>
          <p:nvPr/>
        </p:nvGrpSpPr>
        <p:grpSpPr>
          <a:xfrm>
            <a:off x="8076334" y="5239565"/>
            <a:ext cx="3820101" cy="1384995"/>
            <a:chOff x="8076334" y="5239565"/>
            <a:chExt cx="3820101" cy="1384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7CE54-338F-4112-8670-99023A2054D7}"/>
                </a:ext>
              </a:extLst>
            </p:cNvPr>
            <p:cNvSpPr txBox="1"/>
            <p:nvPr/>
          </p:nvSpPr>
          <p:spPr>
            <a:xfrm>
              <a:off x="8848434" y="5239565"/>
              <a:ext cx="3048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Initialization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cocaCola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Stock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"KO"</a:t>
              </a:r>
              <a:r>
                <a:rPr lang="en-US" sz="1200" dirty="0">
                  <a:highlight>
                    <a:srgbClr val="000000"/>
                  </a:highlight>
                </a:rPr>
                <a:t>,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62.5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investor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Investor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"Monica"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cocaCola.Attach(investor);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Subscribing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cocaCola.Price =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64.0</a:t>
              </a:r>
              <a:r>
                <a:rPr lang="en-US" sz="1200" dirty="0">
                  <a:highlight>
                    <a:srgbClr val="000000"/>
                  </a:highlight>
                </a:rPr>
                <a:t>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Monica was notified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C35E0-4862-4411-BE10-16D8B15DEADB}"/>
                </a:ext>
              </a:extLst>
            </p:cNvPr>
            <p:cNvSpPr txBox="1"/>
            <p:nvPr/>
          </p:nvSpPr>
          <p:spPr>
            <a:xfrm>
              <a:off x="8076334" y="5239565"/>
              <a:ext cx="65751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200" b="1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22" name="Tytuł 1">
            <a:extLst>
              <a:ext uri="{FF2B5EF4-FFF2-40B4-BE49-F238E27FC236}">
                <a16:creationId xmlns:a16="http://schemas.microsoft.com/office/drawing/2014/main" id="{EAADB74D-08B2-4F40-BA88-7136191358E2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92819-F50E-4821-8C62-50D25CD0E4CB}"/>
              </a:ext>
            </a:extLst>
          </p:cNvPr>
          <p:cNvSpPr/>
          <p:nvPr/>
        </p:nvSpPr>
        <p:spPr>
          <a:xfrm>
            <a:off x="749935" y="2645393"/>
            <a:ext cx="2098040" cy="119318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19D14-96F6-4614-85E1-3DA8D0DA8BB4}"/>
              </a:ext>
            </a:extLst>
          </p:cNvPr>
          <p:cNvSpPr/>
          <p:nvPr/>
        </p:nvSpPr>
        <p:spPr>
          <a:xfrm>
            <a:off x="4377630" y="5967418"/>
            <a:ext cx="1451670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2BC15-CD16-45FF-964D-57F098FAF58F}"/>
              </a:ext>
            </a:extLst>
          </p:cNvPr>
          <p:cNvSpPr/>
          <p:nvPr/>
        </p:nvSpPr>
        <p:spPr>
          <a:xfrm>
            <a:off x="8711504" y="3590925"/>
            <a:ext cx="3080445" cy="99059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4E144-488A-4B3B-BF6B-DF55B8D89E57}"/>
              </a:ext>
            </a:extLst>
          </p:cNvPr>
          <p:cNvSpPr/>
          <p:nvPr/>
        </p:nvSpPr>
        <p:spPr>
          <a:xfrm>
            <a:off x="8893693" y="6372225"/>
            <a:ext cx="1450458" cy="20813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9550CE-478B-443D-BE31-4429C798A0FD}"/>
              </a:ext>
            </a:extLst>
          </p:cNvPr>
          <p:cNvSpPr/>
          <p:nvPr/>
        </p:nvSpPr>
        <p:spPr>
          <a:xfrm>
            <a:off x="5684867" y="5600784"/>
            <a:ext cx="1058833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8AE99B1-8DC2-47F8-85BA-3EE920C4076A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D9ED07A-9020-4D5F-98B9-474F48BE46BC}"/>
              </a:ext>
            </a:extLst>
          </p:cNvPr>
          <p:cNvSpPr txBox="1">
            <a:spLocks/>
          </p:cNvSpPr>
          <p:nvPr/>
        </p:nvSpPr>
        <p:spPr>
          <a:xfrm>
            <a:off x="4739561" y="865239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WPF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50380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8AE99B1-8DC2-47F8-85BA-3EE920C4076A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D9ED07A-9020-4D5F-98B9-474F48BE46BC}"/>
              </a:ext>
            </a:extLst>
          </p:cNvPr>
          <p:cNvSpPr txBox="1">
            <a:spLocks/>
          </p:cNvSpPr>
          <p:nvPr/>
        </p:nvSpPr>
        <p:spPr>
          <a:xfrm>
            <a:off x="4739561" y="865239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Collection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55600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04996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Alternatives for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to connect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senders with receivers are: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Chain of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Responsibility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04996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are very similar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and can be used </a:t>
            </a: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interchangeably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or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simultaneously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(like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/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D2A594-C98B-4ACF-8DA8-62E803A8EDB2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</a:t>
            </a:r>
            <a:r>
              <a:rPr lang="en-US" b="1" dirty="0">
                <a:highlight>
                  <a:srgbClr val="000000"/>
                </a:highlight>
              </a:rPr>
              <a:t>Publishers</a:t>
            </a:r>
            <a:r>
              <a:rPr lang="en-US" dirty="0">
                <a:highlight>
                  <a:srgbClr val="000000"/>
                </a:highlight>
              </a:rPr>
              <a:t> and </a:t>
            </a:r>
            <a:r>
              <a:rPr lang="en-US" b="1" dirty="0">
                <a:highlight>
                  <a:srgbClr val="000000"/>
                </a:highlight>
              </a:rPr>
              <a:t>Listeners</a:t>
            </a:r>
            <a:r>
              <a:rPr lang="en-US" dirty="0">
                <a:highlight>
                  <a:srgbClr val="000000"/>
                </a:highlight>
              </a:rPr>
              <a:t>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04E5E-00CD-4B8C-9D18-CDD2EB46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89" y="5242104"/>
            <a:ext cx="4265659" cy="143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2176F-AB54-46E9-8649-384DE3E4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74" y="5242105"/>
            <a:ext cx="4054607" cy="12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methods such as: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Attach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Unsubscribe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Detach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observed class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Publisher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observing classes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Listener</a:t>
            </a:r>
          </a:p>
        </p:txBody>
      </p:sp>
    </p:spTree>
    <p:extLst>
      <p:ext uri="{BB962C8B-B14F-4D97-AF65-F5344CB8AC3E}">
        <p14:creationId xmlns:p14="http://schemas.microsoft.com/office/powerpoint/2010/main" val="6318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4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(e.g., DTO workflow, IDisposable pattern,</a:t>
            </a:r>
            <a:br>
              <a:rPr lang="en-US" sz="10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testing and architecture patterns)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09870"/>
            <a:ext cx="156375" cy="180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518AD63-0D3F-4A9C-A45E-99818E49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4531630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319757"/>
            <a:ext cx="4102826" cy="2771883"/>
            <a:chOff x="617220" y="1312437"/>
            <a:chExt cx="4102826" cy="2771883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312437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427746"/>
            <a:ext cx="4102826" cy="3183239"/>
            <a:chOff x="434340" y="3542737"/>
            <a:chExt cx="4102826" cy="3183239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542737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Builder"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8430878" y="295248"/>
            <a:ext cx="355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builders, products, services, and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components to achieve the maximum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a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158922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_restaurant.Build(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676653" y="2760628"/>
            <a:ext cx="3524747" cy="1198674"/>
            <a:chOff x="4115871" y="4073989"/>
            <a:chExt cx="3524747" cy="1221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115871" y="5013078"/>
              <a:ext cx="3524747" cy="282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explicitly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39469-47A3-4CDF-8B89-FCD9A85F9957}"/>
              </a:ext>
            </a:extLst>
          </p:cNvPr>
          <p:cNvSpPr txBox="1"/>
          <p:nvPr/>
        </p:nvSpPr>
        <p:spPr>
          <a:xfrm>
            <a:off x="1284602" y="5905160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</a:rPr>
              <a:t>And then, you will get: "Nested Fluent Strict Builder"… </a:t>
            </a:r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en-US" sz="900" b="1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</TotalTime>
  <Words>14474</Words>
  <Application>Microsoft Office PowerPoint</Application>
  <PresentationFormat>Widescreen</PresentationFormat>
  <Paragraphs>1777</Paragraphs>
  <Slides>166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3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  <vt:lpstr>11. Observer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938</cp:revision>
  <dcterms:created xsi:type="dcterms:W3CDTF">2020-08-17T19:59:22Z</dcterms:created>
  <dcterms:modified xsi:type="dcterms:W3CDTF">2022-08-03T13:49:19Z</dcterms:modified>
</cp:coreProperties>
</file>